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73528-06C6-4525-A26F-ACE952D7A701}" type="datetimeFigureOut">
              <a:rPr lang="en-US" smtClean="0"/>
              <a:pPr/>
              <a:t>06-Dec-13</a:t>
            </a:fld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59D2B4D-1163-4AC7-B3F5-BADAFDC2E1E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73528-06C6-4525-A26F-ACE952D7A701}" type="datetimeFigureOut">
              <a:rPr lang="en-US" smtClean="0"/>
              <a:pPr/>
              <a:t>06-Dec-13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D2B4D-1163-4AC7-B3F5-BADAFDC2E1E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73528-06C6-4525-A26F-ACE952D7A701}" type="datetimeFigureOut">
              <a:rPr lang="en-US" smtClean="0"/>
              <a:pPr/>
              <a:t>06-Dec-13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D2B4D-1163-4AC7-B3F5-BADAFDC2E1E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6073528-06C6-4525-A26F-ACE952D7A701}" type="datetimeFigureOut">
              <a:rPr lang="en-US" smtClean="0"/>
              <a:pPr/>
              <a:t>06-Dec-13</a:t>
            </a:fld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B59D2B4D-1163-4AC7-B3F5-BADAFDC2E1E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73528-06C6-4525-A26F-ACE952D7A701}" type="datetimeFigureOut">
              <a:rPr lang="en-US" smtClean="0"/>
              <a:pPr/>
              <a:t>06-Dec-13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D2B4D-1163-4AC7-B3F5-BADAFDC2E1E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73528-06C6-4525-A26F-ACE952D7A701}" type="datetimeFigureOut">
              <a:rPr lang="en-US" smtClean="0"/>
              <a:pPr/>
              <a:t>06-Dec-13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D2B4D-1163-4AC7-B3F5-BADAFDC2E1E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D2B4D-1163-4AC7-B3F5-BADAFDC2E1E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73528-06C6-4525-A26F-ACE952D7A701}" type="datetimeFigureOut">
              <a:rPr lang="en-US" smtClean="0"/>
              <a:pPr/>
              <a:t>06-Dec-13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73528-06C6-4525-A26F-ACE952D7A701}" type="datetimeFigureOut">
              <a:rPr lang="en-US" smtClean="0"/>
              <a:pPr/>
              <a:t>06-Dec-13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D2B4D-1163-4AC7-B3F5-BADAFDC2E1E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73528-06C6-4525-A26F-ACE952D7A701}" type="datetimeFigureOut">
              <a:rPr lang="en-US" smtClean="0"/>
              <a:pPr/>
              <a:t>06-Dec-13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D2B4D-1163-4AC7-B3F5-BADAFDC2E1E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6073528-06C6-4525-A26F-ACE952D7A701}" type="datetimeFigureOut">
              <a:rPr lang="en-US" smtClean="0"/>
              <a:pPr/>
              <a:t>06-Dec-13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59D2B4D-1163-4AC7-B3F5-BADAFDC2E1E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73528-06C6-4525-A26F-ACE952D7A701}" type="datetimeFigureOut">
              <a:rPr lang="en-US" smtClean="0"/>
              <a:pPr/>
              <a:t>06-Dec-13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59D2B4D-1163-4AC7-B3F5-BADAFDC2E1E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6073528-06C6-4525-A26F-ACE952D7A701}" type="datetimeFigureOut">
              <a:rPr lang="en-US" smtClean="0"/>
              <a:pPr/>
              <a:t>06-Dec-13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B59D2B4D-1163-4AC7-B3F5-BADAFDC2E1E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9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gi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0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6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7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8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audio" Target="../media/audio8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K:\DrSubhashlogo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47800" y="457200"/>
            <a:ext cx="6350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/>
          <p:nvPr/>
        </p:nvSpPr>
        <p:spPr>
          <a:xfrm>
            <a:off x="533400" y="2438400"/>
            <a:ext cx="7837402" cy="240065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150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Kunstler Script" pitchFamily="66" charset="0"/>
              </a:rPr>
              <a:t>Electrical - B</a:t>
            </a:r>
          </a:p>
        </p:txBody>
      </p:sp>
    </p:spTree>
  </p:cSld>
  <p:clrMapOvr>
    <a:masterClrMapping/>
  </p:clrMapOvr>
  <p:transition spd="slow" advClick="0" advTm="2000">
    <p:dissolve/>
    <p:sndAc>
      <p:stSnd>
        <p:snd r:embed="rId2" name="laser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>
                <a:solidFill>
                  <a:srgbClr val="FFFF00"/>
                </a:solidFill>
              </a:rPr>
              <a:t>AC Waveform</a:t>
            </a:r>
            <a:endParaRPr lang="en-US" dirty="0">
              <a:solidFill>
                <a:srgbClr val="FFFF00"/>
              </a:solidFill>
            </a:endParaRPr>
          </a:p>
        </p:txBody>
      </p:sp>
      <p:pic>
        <p:nvPicPr>
          <p:cNvPr id="23554" name="Picture 2" descr="C:\Documents and Settings\Lab1\Desktop\acp24.gif"/>
          <p:cNvPicPr>
            <a:picLocks noGrp="1" noChangeAspect="1" noChangeArrowheads="1"/>
          </p:cNvPicPr>
          <p:nvPr>
            <p:ph idx="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762000" y="1828800"/>
            <a:ext cx="6934200" cy="4323249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 advTm="3000">
    <p:pull dir="r"/>
    <p:sndAc>
      <p:stSnd>
        <p:snd r:embed="rId2" name="cashreg.wav" builtIn="1"/>
      </p:stSnd>
    </p:sndAc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33400" y="2362200"/>
            <a:ext cx="7620000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9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The End</a:t>
            </a:r>
            <a:endParaRPr lang="en-US" sz="96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ransition spd="slow" advClick="0" advTm="3000">
    <p:newsflash/>
    <p:sndAc>
      <p:stSnd>
        <p:snd r:embed="rId2" name="explode.wav" builtIn="1"/>
      </p:stSnd>
    </p:sndAc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800" dirty="0" smtClean="0">
                <a:solidFill>
                  <a:srgbClr val="FFFF00"/>
                </a:solidFill>
                <a:latin typeface="Monotype Corsiva" pitchFamily="66" charset="0"/>
              </a:rPr>
              <a:t>Group Persons</a:t>
            </a:r>
            <a:endParaRPr lang="en-US" sz="4800" dirty="0">
              <a:solidFill>
                <a:srgbClr val="FFFF00"/>
              </a:solidFill>
              <a:latin typeface="Monotype Corsiva" pitchFamily="66" charset="0"/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28800"/>
            <a:ext cx="8229600" cy="45720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3200" dirty="0" smtClean="0">
                <a:solidFill>
                  <a:srgbClr val="002060"/>
                </a:solidFill>
              </a:rPr>
              <a:t>Lakhani Chirag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3200" dirty="0" smtClean="0">
                <a:solidFill>
                  <a:srgbClr val="002060"/>
                </a:solidFill>
              </a:rPr>
              <a:t>Makwana Hitesh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3200" dirty="0" smtClean="0">
                <a:solidFill>
                  <a:srgbClr val="002060"/>
                </a:solidFill>
              </a:rPr>
              <a:t>Megal Ketan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3200" dirty="0" smtClean="0">
                <a:solidFill>
                  <a:srgbClr val="002060"/>
                </a:solidFill>
              </a:rPr>
              <a:t>Mehta Ronak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3200" dirty="0" smtClean="0">
                <a:solidFill>
                  <a:srgbClr val="002060"/>
                </a:solidFill>
              </a:rPr>
              <a:t>Modhvadya Savdas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3200" dirty="0" smtClean="0">
                <a:solidFill>
                  <a:srgbClr val="002060"/>
                </a:solidFill>
              </a:rPr>
              <a:t>Odedra Jayesh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3200" dirty="0" smtClean="0">
                <a:solidFill>
                  <a:srgbClr val="002060"/>
                </a:solidFill>
              </a:rPr>
              <a:t>Parmar Shailesh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3200" dirty="0" smtClean="0">
                <a:solidFill>
                  <a:srgbClr val="002060"/>
                </a:solidFill>
              </a:rPr>
              <a:t>Purohit Karan</a:t>
            </a:r>
          </a:p>
        </p:txBody>
      </p:sp>
    </p:spTree>
  </p:cSld>
  <p:clrMapOvr>
    <a:masterClrMapping/>
  </p:clrMapOvr>
  <p:transition spd="slow" advClick="0" advTm="4000">
    <p:wipe dir="u"/>
    <p:sndAc>
      <p:stSnd>
        <p:snd r:embed="rId2" name="hammer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1752600"/>
            <a:ext cx="8513063" cy="25545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0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AC Fundamentals</a:t>
            </a:r>
            <a:endParaRPr lang="en-US" sz="80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</p:spTree>
  </p:cSld>
  <p:clrMapOvr>
    <a:masterClrMapping/>
  </p:clrMapOvr>
  <p:transition spd="slow" advClick="0" advTm="3000">
    <p:wheel spokes="2"/>
    <p:sndAc>
      <p:stSnd>
        <p:snd r:embed="rId2" name="breeze.wav" builtIn="1"/>
      </p:stSnd>
    </p:sndAc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72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An Alternating  (AC) quantity is defined as the one which changes its value as well as direction with respect to time.</a:t>
            </a:r>
          </a:p>
          <a:p>
            <a:r>
              <a:rPr lang="en-US" sz="3600" dirty="0" smtClean="0"/>
              <a:t>All our appliances such as TV,refrigerators, washing machines, air conditioners, fans etc.</a:t>
            </a:r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19200"/>
          </a:xfrm>
        </p:spPr>
        <p:txBody>
          <a:bodyPr>
            <a:normAutofit/>
          </a:bodyPr>
          <a:lstStyle/>
          <a:p>
            <a:r>
              <a:rPr sz="5400" smtClean="0">
                <a:solidFill>
                  <a:srgbClr val="FFFF00"/>
                </a:solidFill>
              </a:rPr>
              <a:t>Definition Of AC Quntity</a:t>
            </a:r>
            <a:endParaRPr lang="en-US" sz="54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slow" advClick="0" advTm="3000">
    <p:wedge/>
    <p:sndAc>
      <p:stSnd>
        <p:snd r:embed="rId2" name="chimes.wav" builtIn="1"/>
      </p:stSnd>
    </p:sndAc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>
                <a:solidFill>
                  <a:srgbClr val="FFFF00"/>
                </a:solidFill>
              </a:rPr>
              <a:t>Comparison of AC &amp; DC</a:t>
            </a:r>
            <a:endParaRPr lang="en-US" dirty="0">
              <a:solidFill>
                <a:srgbClr val="FFFF00"/>
              </a:solidFill>
            </a:endParaRP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457200" y="1524000"/>
          <a:ext cx="8229600" cy="3479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  <a:gridCol w="1905000"/>
                <a:gridCol w="2819400"/>
                <a:gridCol w="2971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Sr. 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Parameter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DC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Definition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It is a single</a:t>
                      </a:r>
                      <a:r>
                        <a:rPr lang="en-US" baseline="0" dirty="0" smtClean="0"/>
                        <a:t> which change its magnitude as well as polarity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It is a single</a:t>
                      </a:r>
                      <a:r>
                        <a:rPr lang="en-US" baseline="0" dirty="0" smtClean="0"/>
                        <a:t> which change its magnitude but dose not change in polarity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Use of </a:t>
                      </a:r>
                      <a:r>
                        <a:rPr lang="en-US" baseline="0" dirty="0" smtClean="0"/>
                        <a:t> transformer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Possible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Not-Possible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Generation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Easy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From the ac waveform</a:t>
                      </a:r>
                      <a:r>
                        <a:rPr lang="en-US" baseline="0" dirty="0" smtClean="0"/>
                        <a:t> using commutator or rectifier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Distribution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High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Low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slow" advClick="0" advTm="3000">
    <p:wipe dir="d"/>
    <p:sndAc>
      <p:stSnd>
        <p:snd r:embed="rId2" name="bomb.wav" builtIn="1"/>
      </p:stSnd>
    </p:sndAc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is possible to use transformer.</a:t>
            </a:r>
          </a:p>
          <a:p>
            <a:r>
              <a:rPr lang="en-US" dirty="0" smtClean="0"/>
              <a:t>Distribution efficiency is high.</a:t>
            </a:r>
          </a:p>
          <a:p>
            <a:r>
              <a:rPr lang="en-US" dirty="0" smtClean="0"/>
              <a:t>Generation is easy.</a:t>
            </a:r>
          </a:p>
          <a:p>
            <a:r>
              <a:rPr lang="en-US" dirty="0" smtClean="0"/>
              <a:t>Design of ac machines is easy.</a:t>
            </a:r>
          </a:p>
          <a:p>
            <a:r>
              <a:rPr lang="en-US" dirty="0" smtClean="0"/>
              <a:t>Installation is less costly.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>
                <a:solidFill>
                  <a:srgbClr val="FFFF00"/>
                </a:solidFill>
              </a:rPr>
              <a:t>Advantages of AC over DC</a:t>
            </a:r>
            <a:endParaRPr 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slow" advClick="0" advTm="3000">
    <p:wipe dir="d"/>
    <p:sndAc>
      <p:stSnd>
        <p:snd r:embed="rId2" name="push.wav" builtIn="1"/>
      </p:stSnd>
    </p:sndAc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>
                <a:solidFill>
                  <a:srgbClr val="002060"/>
                </a:solidFill>
              </a:rPr>
              <a:t>Waveform</a:t>
            </a:r>
            <a:r>
              <a:rPr lang="en-US" dirty="0" smtClean="0"/>
              <a:t> : Waveform is a graph of magnitude of AC quantity arainst time. The waveform tells us about intantaneous change in the magnitude of AC waveform.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Instantaneous  value </a:t>
            </a:r>
            <a:r>
              <a:rPr lang="en-US" dirty="0" smtClean="0"/>
              <a:t>: Instantaneous  value of an ac quantity is defined as the value of the quantity at a particular  instant of the time.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Cycle </a:t>
            </a:r>
            <a:r>
              <a:rPr lang="en-US" dirty="0" smtClean="0"/>
              <a:t>: In a ac waveform particular portion consisting of one positive and negative part repeats many time.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Time period (T) </a:t>
            </a:r>
            <a:r>
              <a:rPr lang="en-US" dirty="0" smtClean="0"/>
              <a:t>: Time period (T) is defined as the time taken in second by the waveform of an ac quantity to complete one cycle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Frequency (f) </a:t>
            </a:r>
            <a:r>
              <a:rPr lang="en-US" dirty="0" smtClean="0"/>
              <a:t>: Frequency is defined as the number of the cycle complete by an Alternating quantity in the second. It is denoted by “f” and its units are cycle/second or Hertz(Hz).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>
                <a:solidFill>
                  <a:srgbClr val="FFFF00"/>
                </a:solidFill>
              </a:rPr>
              <a:t>Definitions</a:t>
            </a:r>
            <a:endParaRPr 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slow" advClick="0" advTm="3000">
    <p:wheel spokes="3"/>
    <p:sndAc>
      <p:stSnd>
        <p:snd r:embed="rId2" name="arrow.wav" builtIn="1"/>
      </p:stSnd>
    </p:sndAc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Amplitude</a:t>
            </a:r>
            <a:r>
              <a:rPr lang="en-US" dirty="0" smtClean="0"/>
              <a:t> : The maximum value or peak value of an ac quantity is called as its amplitude.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Angular Velocity </a:t>
            </a:r>
            <a:r>
              <a:rPr lang="en-US" dirty="0" smtClean="0"/>
              <a:t>: The angular velocity is the rate of change of the angle wt with respect to time.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Average Value : </a:t>
            </a:r>
            <a:r>
              <a:rPr lang="en-US" dirty="0" smtClean="0"/>
              <a:t>The average value of an alternating quantity is equal to the average of all, the instantaneous  value over a period of half cycle.</a:t>
            </a:r>
            <a:endParaRPr lang="en-US" dirty="0"/>
          </a:p>
        </p:txBody>
      </p:sp>
    </p:spTree>
  </p:cSld>
  <p:clrMapOvr>
    <a:masterClrMapping/>
  </p:clrMapOvr>
  <p:transition spd="slow" advClick="0" advTm="3000">
    <p:zoom dir="in"/>
    <p:sndAc>
      <p:stSnd>
        <p:snd r:embed="rId2" name="camera.wav" builtIn="1"/>
      </p:stSnd>
    </p:sndAc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2" descr="data:image/jpeg;base64,/9j/4AAQSkZJRgABAQAAAQABAAD/2wCEAAkGBhQSERUUERQVFBQVGBgaFRUYFxgaGhoVFxcaGBYVFxcZHSYeHR0kGR0cHy8gIycpLCwsFx8xNTMqNSYrLCkBCQoKDQwOGg8PGi0lHiQ1NSwqKzUpLjUwNDYvLC01LDQsKTIsLDAqLywsKiwvNDUqNC8pLCwuLCwuLCwpLCkpLP/AABEIAM8A9AMBIgACEQEDEQH/xAAbAAEAAgMBAQAAAAAAAAAAAAAABQYBAwQCB//EAE4QAAIBAgQCBQUJDgUDBAMAAAECAwARBBIhMQVBBhMiUWEjMnGBkQcUQlJTcpOh0xUWMzRUYoKSsbKzwdHSJENzo9RjlPB0osLxFzVV/8QAGwEBAAMBAQEBAAAAAAAAAAAAAAMEBQIBBgf/xAAzEQACAQIDBQYFAwUAAAAAAAAAAQIDEQQSIQUxQVGhE2FxgeHwFCKRsdEyQvEjJFJiwf/aAAwDAQACEQMRAD8A+2UpSgFKUoBSlKAUpSgFKUoBSlKAVF9JMfJDCHhAL9ZEApF8wZwGUa7lbgHkSKlK0YrFBbADM7eag3NufgBzY7ekgECrDp1lZyQjxs6mGxKn3uViAkvlINy4cXyizqK3P04OuWJWOUuB1wuFCzOVk7HYktERl1sWGuhqz9SDa6rp4A2Nraad2laMLwyOMsUXV7ZiSzHS9h2ibAZjoNNTQFcxnTdgxCRgBZGUsza5UMiscttGLJ2dwQdbHSpCLpGXimYBAY45GXtgtePMpLxgDKCwuNTcHltU31S66DW19Brba/fasiMa6DXfTe2gv36UBV16RTwpedAwKl0LlIiVRM0g7DOpOq5V0Js97BQTrTpwRcNFmK9Zc5hHqplKCzaWyx2JzXzX0NjVsZAdwDbUXHMbEeNc8EisxDKFdRYjQ9kndTbVT+3Q60B54TxDr4lksBfMCBm0KsVYdpVO4O4FddYVQAAAABsBtbwrNAKUpQClKUApSlAKUpQClKUApSlAKUpQClKUApSlAKUpQClKg+HdKosY0seDkDvC5SVraIQbXA+Hcg5baaG50sQJPE4og5IwGkIvbko+M55DuG5tpsSPWFwuS5JzO3nOdzbYeCjko29JJPrDYYILC+puxOpY82Y8z/QAWAArbQClKUApSlAK04rC57EHKy+aw5HnpzB5jn6bEbqUBow2KzXVhldfOXw5Mp5qe/1HWt9acVhc9iDlZdVYbg89OYPMc/YRjC4rNdWGV185eVuTKeanv9R1oDfSlKAUpSgFKUoBSlKAUpSgFKUoBSo3pNxNsNg8ROgBeGGSRQ17FkQsAbEG1x31HdA+l3v/AAwZ16rEJlWeLXsswDKyg65HUhlOu5FzagLHSoLoNx58bgIcRKFV5M9wgIXsyugtck7KOdTtAKVz8Q4gkKF5DYDYbkk7Ko5k91UnF8fxEjFhK8QOyJksByuWQknvO1AX6lfOvuriuWJl/wBr7OvQ4rifymX/AGvs6Av+KgzoyXZcwIzKbMLi11PI+PKo/gPRfC4JMmFhSIHcgdprfGc3ZvWTVP8Autib/jMv+19nXXwlsXiJMq4mYIpHWSWi02ORfJ6uR+qDc7gMBea5k4pEctpEOd2jXtDtSJmzxjvYZWuNxlPdXVVSPQl9csqjtyyJ2CQskvWBm84X7JjH6L/G0AttLVSvvWmjaMKFcZ1bN2QsKiZZHCarYlQQcqWaw0GoraegzARhZQAmW4AIGYJCplG5z3jJuCD5Q6g3uBa4cSr3yMGtvY3/AGVzT8agRyjyorqLspYXChSxJ7hlBPoFQOF6GvHoGiZcxshVgq3OkgCkWkXlYjzm1G9SeN6P9Z76OcgzoVXtPlW8PVXZA2Vtdb2vt3CgJmsVVcV0RlfODMoBJKEB8wBklkIPaG4k6pgN0zWsWGW0g2tew5W8e4UBmoTphwifEYZ0wkww8/wJSDcA6MoZTdbjTNY27r2Im6UBF9GHxHvWMYxcuIQZJCCGDldOsUjkws3IgkiwtUpWnF4tY1LObAe0k7ADmT3VX58bK5zdY8Y5ImSwHiSpue87d3eQLNSqr1svy83tj/sp1svy83tj/soC1UqqmWX8om9sf9lRXGeNzRqyx4iXrApN/JkJpcEjJqTyHrOm4F/pWrByFo0Y7lVJ9JUE1toBSlKAUpSgIHp9/wDq8d/6af8AhtVYxOEfCQ4PimHUt1eGgTGxL/m4Xq1PWAc3i84fm3F7CvoU8CurI6hkYEMrAEFToQQdCCOVEhUKFCgKBYKALBQLBQNrW0tQFS9yE34PhSO6X+PJVox+PSFC8hsBsOZJ2VRzJrTI8OEh7KrFGuioigC5JOVEFhcm+npPeapnEse8755NPiLyUfzJ5t/KgPPEse88meQ2tfIgOig/tJ5n+VcuSl//ALrINvGgMk+ytYv4V7zVv4dw5p3KocqKfKSW83S+RORcj1KDc7gMAwHDzOxAJSNNZZfigC5VeRe2vco1PINdOjmBEWGjVVy3GcjezSEu2p1Jux1O9cmOw6x4V44xlXKUAH/UOW99ySWuSdSTep21AYqMbC4q5tPFbl5A7fSVKWpavU7HMoqRFe9cX8vF9AftKe9cX8vF9AftKlbUtXuZ+0c9mu/6siveuL+Xi+gP2lPeuL+Xi+gP2lStq8TSZVLG9lBJ9AF6Zn7Q7Nc39WRvvXF/LxfQH7SoPpfw3FPAoLLN5RbLHEVN8rdq+Y6D+dTOG6W4V0LCZFCgls5yEAC5JDW+q9SsMoZQwvZgCLgqbEXF1YAg+BAIrtSlB6roRunCrFpPf3lR6PcJ4gls8wRPiSeVNu619P1hVqxOKWNMznbuGpPIKOZJ2FMXi1jUs50+sk7ADmT3VXcRM0jZ30+Kt9FB/ax5n1DTfmc3J3O6dNU1ZN/UYidpGzvv8FeSg/tY8z6hpvgUtWK4JRWbVio3ifFcpyR2z8zuEB2JHNiNl9Z0sCB54rxbIckfn8zuEB2JHNjyX1nSwMJiRZH+axudybG5J5k99e1S21yb38STuSTqT41jE/g3v8VvblNAfUOH/gY/mJ+6K31o4d+Bj+Yn7orfQClKUApSlAK58fj0hQvIbAbDmSdlUcyaxxPiSYeJpZTZEGp33IAAHeSQB6a+ccQ6UpO5d5ALaIgvZQe7TVjzb+VAdvEOJvO+d9AL5FB0QHkO8nm3P0VoZu+uB+LxW0cX9Df0onF4rauL+hv6UB22rDNYab1yni0Pxx7G/pXTwmP31pE3k/hygaAfFS4szH1gbnkCB0YDBtO2Veyo/CP8XnkW+hcj1KDc8g1wwsCxoEjAVV2H1kknUknUk6kkk1owsCxoEQBVXYfWSSdSSdSTqSSTW3PQHjiLdhfGWD68REK7cZwSGVs0iktYC+dxoPBWAqB4pxmNQVJOZXjJGR/gSI51tbYd9TH3zYf47fRS/wBldpTWquRSnTekmjH3rYb5M/SSf3U+9bDfJn6ST+6s/fNh/jt9FL/ZT75sP8dvopf7K6/qd5x/Q/16GPvWw3yZ+kk/uqldOuPYTBHqoYhLPuwMkuVB+dZ75j8Xu1PK/X03906OCMx4Rs07aFirARjvIYC7dw9Z7jUOg3RuOWT3zjyxW+ZUKSMZWOudyFN19fa9G9SpWqyl2dO9+Pcb2E2fhadL4vFpKH7Vp83p/O44/wD8gt+TQfr4j7Wn3+M3Z97wC+l88+l+estq+s8V6TQRws0QDOoGVWikAOoGpKgDTxqAw3SyCedWxSZETKY41XMhl+Ukt2mIPmraw87U5cskaOJ/VmbRBU2lsrWCw8U2tHf0sfPIuKWN2VWHdcj6wb1aOGe6TiFCxQQRG5sqjrGJJ5C7n+lfUZJ4xEZcpZQuayxksR3BAMxPhaqmeMpK3WHNzyhYpSFHMAhNTpqfC2wrVnjKUlbs+p83TwM4O6qdDqSWWTK2IK5wPNS+Rb7hbm5Pex38BpWa5vuon5/0Uv8AZT7pJ+f9FL/ZWYaqOqgFco4mn5/0Uv8AZXFxDjW6Q3z2uWKMuRTcAgOBdjY2G2hJ2sQPfFuKFbpFrJzO4QHY25sRsvrOlg0RCltNeZ13udySdyTzoBYabakkm5vvck6kncmvR19NACfTXjFC8bfNb9016N7b63rVjfMYA65W9PmmgPqPDvwMfzE/dFdFaOHfgo/mJ+6Ko/B+IYziLTPFj0wpjlkjXCrBFIyCNyoM/WHPdrXsthY6eAF/pUZ0bxGIfDqcZGsU4LK4U3VsrECRNSQrCxsdRelASdKUoCF6Y/irf6kP8eOqaZNOdXLpj+KN8+H+PHVLub7aUB6LHxoT41m9eBQHuOLrZEivo12k1/yktmH6RKp6GPdVsDWAAsANAOQA2AHIVW+AreaZvirGg+uRvqZPZU5noDoz0z1z568ykkEA5SRodDbxsdKA24xC8boD5yso9JBA+up/AYvrIkkHw1Vv1gDaqf70l/KG/Uj/AKV18Ew8t2iGKdMvaQdXEboxu1rjcOSCOQK99dZVz+/4I88v8X0/JbL1RfdD90QYRTBhyGxLDU7iIHmfz7bD1nkDG9O+mUuC8jFi2knPnDq4gIwe8hfOPIes8rwvQj3OZMX/AIrFMVVjmQMAzSG9y7Bvgnx870b1as25dnTevF8jfwOEhTp/F4tWiv0x0vLru+/gbvc+9z5sSwxeNBMZOZEa5MpJvne+uW/63o3+tz4hYkLOwREFyxNgqjmTyFROIwcsSF3xrIiC7MYoQFUDUk5dABUbDwfEYpRJNM6orZ4I2ijDGw7MkqWsDftKhBK6E2bRZqVGNNWT+/4M3G7QrYupnlF24LSy6nSuE+6C9ZMWXD/5UQaxP/Wmtsfix/BBu3asEleH8Ehg/BRqp77Xb9Y6/XVF4J0LxgIYP728cxzfqqf2kVZON9IRw+Dy0hnmPmAhVLHvIUaKOZq12bbyQd78DKhVTXaVI2tx96nT0p6Ux4KLM3aka/Vx31Y957lHM1RuiXFp5pJXmBKStcPayiYLcovpQXtyyd514eBcCn4riGmnYiMHtv6Nooxtt7Nzqdfo/GOHpFhAsahUhaNlA5KHAf2oWufG9Wa8KVCn2e+b3vkQ0J1a9Ttd0FuXMjxS9ZNCKzjSPIqvcV/GW/0ov35qsVV7in4y3+lF+/NQGgLtWOeprY5FeJALbXoDHVgkE30rxi/Mew+C2v6JraGuK0Yg9hx+Y37DQH1Dh/4GP5ifuivmuIx/CcVmPF4ocHj4ywlBLxSXUkI8cq2MilbEHX0V9L4d+Bj+Yn7ora8KtbMoNtrgG3ovQFX9zSaVsGxlaV4+ukGFkmv1r4S46p5L2JJ1sSASLUq1UoBSlKAhOmX4o3z4f48dU8irj0y/FG+fD/Hjqmg0AavOWw00r3evKsKA6+j3mynvma/6KRp/8alc1Q3AW7En+tJ/I1J56A3Zq0S8SjU2aRFI5FgD7L1nPWCR3CvVbieO/A8fdeL5WP8AWH9aqvTPpkqjqoCDJoTID5h5ZGGzeI2v7PPTDpeIgYYLdZszj4PgPzv2enbg6A9H8LI/X47EQKinswvLGGdhzdS1wt+R39G9WtWu8lPfzN7Z+z8sPisUvlW6NtX6ffw37egfRuGaT3zj5o8uYlY3kXNI17l5Lm+W/I+d6N/rn3x4UD8YhsBykXYeANbzi4REZc0fVBS3WXXJlG5zDS1RuFwZxLrNMmSJSGggYWJI2nmX43NYz5u7dqwSalThTVkZmOxmIxVTNNpJblbd1OHD8ZgxLrLPNEkSENBAzqCWHmzzLfzuaRnzPOPbsEmvvjw35RD9Iv8AWu/ql7h7BUJ0q6SxYKLMwVpGv1celye89yjmasQhnkoxTuZ85OEXKTVvD1NPHunOHw8RZJElc6IiMDc97EbKO+vmWDjbHzvLiplVQCWLMFJsLrFEp9nhvqd+3gPAJuKYhppiRHftva3ojjG23sG9zv8AV4+FRpD1UahEylQANgRa/iedzWk5Qwayx1m975GYoVMa80tILcuZW+BdN8Ksax5DhwosBbMo/SGvrIqc4liEmwkxjZXUxSC6kEeYe7nXLw7oThYrdjrGHwpO1/7fN+qpHiqgYeUAAARSacvMNZtRwbvG5o0FVStUt5EAGvr36+2smvMI7K+gfsr2NKiLBi9VvjS3xZtsIo/3pqstVzix/wAS3+lF+/NQGhlN6FQfV4VlCdb1m+tAeW0Fxr4VKcC4CcSSWGWEXDtzbkY0P1FuWw181wTgBxLXa6wqe0w0LEboh/a3LYa3y32GFUUKoCqoAAAsABsAKAyiAAACwAsB4DYVmlKAUpSgFKUoCF6Y/ijfPh/jx1S3a2uvdV06ZH/CN8+H+PHVOH7aAwRS1ZzcudYoBwd7NMp5SBvU0SfzDVJZqhcO+XEa7SJb9KMkgetXY/oVJ56A35q7uE8KM5ubiIHU7FyN1U93It6hrcrwYbhcctpcQVSBTbOxy5yPgIb7XGpHoGtyNuP4lwqKJpCgYKNAsctyeQFwB7SBRypx/U7e/EKFWTtCN/P0IDpV7lkaNNiWxawwli1mjvlzG+RbML66AAX2r5vh8CZJCsWoFzmaygIN3fUhQBqddKmZTJxKdjGiQQoMzakRRRj4cjnc2589gOVXCDhGEwEIlnjLFlPUwtdZZTp5acf5a/Fj+CNWzObJRhh1iKlqadurPr6u06mzMN/cSUqltI6WS72ld/8AeHM7eB4JcBg0fGs3VoxeDDkWZ5TYiR0OotYFUPmec3bIWOCl41xLiEkjYXrOyLiOOQxoo5KWuBc951OvIWGjgXR6biU5awjiB7bAHKo+IgJ1NuV/E+P1HC9DMJGgUQqbDckkk95N9TX0ajRwUcu+f2PzypVxG0ajqy0je++1+h8j6M8R4jjxJ73fF3ibLIGlZcr69m7MATpqNxzAqf4d7nuMxE4ONLqgtmdpA7kDZV1PtOg+qrzL0Jwu8UMaPcm4BsxJuQ4B1BOt97616w3R/CtcGBVdfOQk3F9iDfVTyPPwIIHHx80rKyfO3qHs9N3d2uWb0JbB4JIkWONQqKLKo5D/AM51ycX49FhsnXZgHJAIF7WtvbXnyBrX96uF+RX/AN39ajeM9BYpcgiywgE5yASSDawAJqksjl8zZcm6qj8iX19ET2B4pFMLxSK/oOo9I3HrrR0he2Fm7zGyj0uMi/WRXBwzoRhoSGymRxsznn4KLCt/SSXsxx/HcMfmxdu/64QfpVxLLf5SSm5tfOtSOPhtWKWpXJIKrvGB/iG5eSi/fmqyE3qtcZ/GWv8AJRfvzUBoJ9n86k+A9HTiDrdYVPaYEgsRuiH9rcthr5ro9wFsSbtdYlNmbYsRuikewty2Gt8t/hhVFCqAqqAAALAAbACgEMIRQqgKqgAACwAGwAr1SlAKUpQClKUApUHj+lIilkRoz5NWbVwrMFj6zMiNbMvwbqSQwNwAL104fpHCzZc2U5mXUMFzKGOXOVC3yqWtfYGgPPSnCPJhmWNS7ZoiFFrkLKjG2YgbA86qP3IxH5NN7YvtKtr9J4Q2W7GxZbhJDd1dYyqAL2u0wFxcX+rH324a1+sOWwObJJY3CEDMVtm8omm/a8DYCpHg2I/JpfbF9pT7k4n8ml9sX2lfQExKlA97KQDdgV0IvqGsR665fuzGfwZaU/8ATUuPRnHYHrYUBRMXwDEsOzh5VZSGRvJaMNr+U2IJBHcTXTFg3SJpsXE8KJa8ZZC8jkgLGjIxsCxAzGx12GpE/wAZxXES0QwcMCqWIlbEMSVW1wwWJ/SLXN7jbU1w+6IzDDxXsSGLEgWBdI2y9kkm1yTa52GulRVqnZ05T5IkpQzzUeZReP8AG9eslKlto0A7KgWASJNAqC1sx105mo7gjYjECWYxqI4VJknTyZUDW3aJVzbXIfr0Bx0c6JtiZi2Nk6mKNM8jsQCUSwIU7AajXl41bON9IY8OqJHGEEdjhsKRoh3XE4lTqZPhJEdV85u1YLn4TAyxj1ea/G/uy6G/tHFYTZ1LJFJz58F+X/LIrA8U6kNKFV8nlTFciN2y+SxLIBfMACQDzU8wrLs6P9G5+KTGfEM3V37cnNrfAjG2m3cPTpUHBj8iI79pnGIU+aL+WBF9tBc6Dv8AWLn0N45xCOME4SfE4cxp1GT3rGABfUXZGIItuPR3m/surVwsalLfZ2jLwbT8rrT0Pn9pUaWKlTqc1drxSa6PU+hYHApDGscShEUWCj/zU+POt9Vn76sV/wDysX9LhftqjOkvTnGQYSaVeG4iNkQsHkfDsi2+EyrKWI9FTtt6sjSSVkXmtGJwuaxByuvmsOV9wRzU8x+wgEfPOhnun47Fpd+FTMLaSxEKjejryo9jmvpQNeHpz4bF5iVcZZBuvIj4ynmv7NjauitOJwocDcMNVYbqe8fzB0Oxrml4iUR863kRGYKugkCi/YJ5nYg6qTzFiQO2aTKpIUtYeatrnwFyB7TVYmM8khkbDzC4yqvkzlQa2JElsxOptpoBrluev77kLFVW4zgKxYWaMq15RYE261Wjtbex0Broh6VYdnRA5zSWKAqy3DZsh1GgbK1r728RcCL6qX5Cb2R/aU6qX5Cb/b+0qa+7aBXZgRllaIAAszODYBVUXN+7lY3rQOlmH3DsQbWIjkILHKcg7Or2Zezvqe42Ajeql+Qm9kf2lccXRmSfElpUaKLJGDcqGYq0hKrlY2FmF29muot+DxiyoHS9iSNQQQysVZSDqCGBBHhW6gPMMKooVQFVQAABYADYAV6pSgFKUoBSlKAUpSgI3E9HYZGZnVjmuSud8mZkMZcIGyhshIuBzvvrWvD9GYVkZyCwZswRiSikpkY5CbEkFtSNmI2tUtSgOEcDhurZNVZmXVtGZxIxtf44Bt4W2qPi6IRrIWDMI8pVY1Z1tcRjNmD6m0Y1sCbm5NT1KArvEsXgsEcOk6oisViw5YZu2W83W5Xe5bbvI0vKcX41FhkzTNlvoq7sx7lXn+wc7VnjOFhkgcYpEkhClnDqGFlBJNjzA5jWvl8+OfESGRwwYgKq3uyhrZIFYncXFz8JmvVTFYlUIp2u3uRZw2HdaVr2S3stMnuki/ZgbKdi7Mp9Y6sgetq2cT45BjMOwLCF4/KKJSoU5Qb2cEqQVLDe4ve1qx94sEcJeeaRCq3aQSZVSw184EMB3ve/htVGicOTa+TrCuwU75o5gNSj3y9m/Za/MVTr1MTShmqpOD0fdf333emm8tUoUKk8tNtSW7vt77rI534r1VjYiVD5JGH4MC1nlU7yggWjPmFQzXcAJjguGQlpsRmkYXKoQ2Vm3zzSnTLfUgEs3gNas3QnoDHKGlxLZwGZVRSRqD57Ea35geOvdVyw/QvCIwbqg7DYyM0lvQrkrfxtet91I4egqWBas1rLx5L10MJUp4is6uNvdPSPDTmygYbB5YZcXIjPDCrMQFN5WuWKqFGzubMQLKt9uX0zg/Eetw0Mz2TrIo3I2ALoCRrtYm1OMDyWQfDaNLfms6hgP0M1dksQYWYBh3EAj2GqFChGjGy82aFWtKq7vyRXcRMmMnaMyAYaE2kAe3XTWvkJBvkQEXHNjb4NYhdMJMsWcNhZ7hFZg3VTAXyXJPYcAkA7MLc6nfubF8lH+ov9K5uJdH4ZonjKIuYWDKqgqd1Yabg2Pqq4p8Hu96+/AquPHidnvtPjp+sP61kYlDs667dof1qsw8agiQpiokGKTsmJYgTK2yvCLdpX38LkG1qkOAcCEamSWOPr5WzvZVsh2SNDbZFAF+ZuedeODirs9U09xLzzqis7myqCzHuAFyfZXBD0hw7ydWJF6wG2ViAc40Ka/CF7WGutdPFMF10MkV7dYjLfuuCAajvvXRmd3ZryFWKgiykSJKVU2BsXXfex5aVGdmcPwvB9WCnV9XEhjzCQkKgdZCrNm+MA2pv7aRYbBqyMrxgpGpW02nVpcIzDPZgMxszX39FeOH9E0hhaJXbUxkOQtx1OXqtxY2yi999dhoPMvRFWuHlchmLsMqC8pTqy+i7ZNMu3PWgMYo4IEFpB5Z8y5Z3tn1YyoA9l8w3dbDRhzNasdwXBIti6xWIItKQQYurZiqlvPyKoLDtWO+uu3FdDY3L3dwshdnUBNWcym4JW4t1z7dw/Oze16L6sTM5aT8KcsfaGhAAy9mxG41177EAdWD4hhkjsksYQAObyC4EhzZ3LG/aLXu25bxrtw2JWRcy7XYHvDKxVgfEEEVDQ9EUBQtI7CNlZRZB2w8bsxIFzdoxpyubfByyfDMGY1YEglpJHNtgXctYegWHqoDrpSlAKUpQClKUApSlAa8RiVjUu7BVXUsdAB41sBqme6dxPJAkIOsrXb5ia/WxHsNV/o30+fDRGORTKqjyfasV/NJIPZ7u7bbaZUnKOZHWXQ+p0qgjp5jG1TB9n5krfWABW/Be6aubLiYWiPMrc29KMA3svXnZTGVlk6UITg8QBv1bewC5+q9fOMFiljlV3IRI5kaRjsFDqxY+FiDX05OLwtCZhIhhAJZyeyAPOzX28Qa+Y8U6Oyq3XdW4w5/BIwNwoPZacDVWseyGGgtms+i42PoSlKFRftd7ea99eBfwdWMVKm/3adGXfE8KfHoxmzRRlT73iIswYjs4iZfjDdYz5m57dsnzviPAZMCzR5klkKxtZQbBjIQo1sdgWOgsLVY8N7ocqxqmWKRiLK5clv1IwTIfRl/nXvhPRifEymXEh0ViWYuMrs3m6JugygKL2sLbnaetiZVqPY0dVJpvTTRp6vy4EFPDwpVlWq6OKaXPVW0XnxIXox0TxckiYoPh4ZAzNGJUZy4UBS6qjobC9vRbYb3b3pxX8owH/AG0//Ird0n6KDFRwCN2gfDSCSIxnKeyjJ1eb4KkEA76CprC4gSIGFwDyO4INip8Qbg+Iq4lZWKzd3cqmKwvFDLEpxGBuM8g/w01uyuTXy+v4QevXlXX704r+UYD/ALaf/kVLx9rEufiRoB6XZmb6lSu6vTwrXvTiv5RgP+2n/wCRVH45wbpEcZCxnjeATRnyHZjVesXWWK6yOg3IzNoDrX12lAVr3nxX8owH/bT/APIqyilKAUpSgFKUoBSlKAUpSgFKUoBSlKAUpSgFKUoD5B054n12MksbrH5Nf0fOP61/qqDw+HZ2yorO3coJPsFfSh0MwWGyNiC0rSOEBcmxdr27Kct9WJHfVkikghAVOrRddFygCwYktbYDIwueYIq328Yq0TvMluIboOuLSPq8UhCKPJszDOB8Qrqbd19Rt6Jni2Ahljb3wqsigklh5oAuSCNRp3VubiEQQOZECNbK5dcpvtZr2N6xguIJLn6s36t2jY8s62zAd9jp6QarOV3c5ufL5cDJgXjxHVOcM0gZY5Dr2b9WZU2V7XZbi62F7MCB9SwWMWWNZIzdXAKnwP8APlWri/DlngkibZ1IHg26n1NY1VfcwxxMUsLf5bAjwD3uP1lJ9dSP545uKPd6uXRYwDcAAncgb+ms0pUJyQOOV/fJzjEEeS6jqSwUEMet6yxyX2v1mhXRdb1Dz43iEsUyhXS6OVIiIfMYZCI1vax6wKARm30ZtGr1F0nmWeVcyyduVVjLR2XLiVhjJEadYgytcl82awta9b8R03Kq56uPNGbSAyWCkSToRYgG5EQIXzvKaA2AYDaeI4y4Cq7DMMhMJUyDOA/WD/KyrmIJtmyg6+aZTo/LOyN7587sEHJk86JGdbXPmuWXv0sbkXMMOlkqIxdEYNJKI3LZAqLiJIwZcwUKAqqAb3JIvqakeCdIzPKUZAnYVwA4Yi4QkNl0GraXsTa4BGoAnKUpQClKUApSlAKUpQClKUApSlAKUpQClKUApSlAKUpQEHxTAYbFydW8wLKkidUkoDAtYOxCnMSLAWOg1uNa0SdDY2Z80pZ5DnkuserdXJCrZbaDKx05lL7lidWI6JSEllmNy+JYKWfKhmLlXjA1VwGKG3KRyLG1aJOicxLsrRr1gVSudzkRXmYIjFDcXkU9pbdkgAdkqBKScAVo0i64l063tGzkiUMJAVe50D2BJJGly1zmkuHcPEKFVJILM2v5xJt6qrmH6KTJu6OL5pELyKJWKoDnIBI7QLXsb2F9zbv4JwCSF88kpkaxDEs5uMkKjQm2jI7fpnmTQE7eqD7mgzTYpx5py2/Sd2H1D66uPGoJHgkSAqJGUhSxIGuh1HO17eNqjOhPAThcPaQWkdizjQ25KtxpoB9ZqWLSgz1biwUpSojwUpSgFKUoBSlKAUpSgFKUoBSlKAUpSgFKUoBSlKAUpSgFKUoBSlKA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2" name="AutoShape 4" descr="data:image/jpeg;base64,/9j/4AAQSkZJRgABAQAAAQABAAD/2wCEAAkGBhQSERUUERQVFBQVGBgaFRUYFxgaGhoVFxcaGBYVFxcZHSYeHR0kGR0cHy8gIycpLCwsFx8xNTMqNSYrLCkBCQoKDQwOGg8PGi0lHiQ1NSwqKzUpLjUwNDYvLC01LDQsKTIsLDAqLywsKiwvNDUqNC8pLCwuLCwuLCwpLCkpLP/AABEIAM8A9AMBIgACEQEDEQH/xAAbAAEAAgMBAQAAAAAAAAAAAAAABQYBAwQCB//EAE4QAAIBAgQCBQUJDgUDBAMAAAECAwARBBIhMQVBBhMiUWEjMnGBkQcUQlJTcpOh0xUWMzRUYoKSsbKzwdHSJENzo9RjlPB0osLxFzVV/8QAGwEBAAMBAQEBAAAAAAAAAAAAAAMEBQIBBgf/xAAzEQACAQIDBQYFAwUAAAAAAAAAAQIDEQQSIQUxQVGhE2FxgeHwFCKRsdEyQvEjJFJiwf/aAAwDAQACEQMRAD8A+2UpSgFKUoBSlKAUpSgFKUoBSlKAVF9JMfJDCHhAL9ZEApF8wZwGUa7lbgHkSKlK0YrFBbADM7eag3NufgBzY7ekgECrDp1lZyQjxs6mGxKn3uViAkvlINy4cXyizqK3P04OuWJWOUuB1wuFCzOVk7HYktERl1sWGuhqz9SDa6rp4A2Nraad2laMLwyOMsUXV7ZiSzHS9h2ibAZjoNNTQFcxnTdgxCRgBZGUsza5UMiscttGLJ2dwQdbHSpCLpGXimYBAY45GXtgtePMpLxgDKCwuNTcHltU31S66DW19Brba/fasiMa6DXfTe2gv36UBV16RTwpedAwKl0LlIiVRM0g7DOpOq5V0Js97BQTrTpwRcNFmK9Zc5hHqplKCzaWyx2JzXzX0NjVsZAdwDbUXHMbEeNc8EisxDKFdRYjQ9kndTbVT+3Q60B54TxDr4lksBfMCBm0KsVYdpVO4O4FddYVQAAAABsBtbwrNAKUpQClKUApSlAKUpQClKUApSlAKUpQClKUApSlAKUpQClKg+HdKosY0seDkDvC5SVraIQbXA+Hcg5baaG50sQJPE4og5IwGkIvbko+M55DuG5tpsSPWFwuS5JzO3nOdzbYeCjko29JJPrDYYILC+puxOpY82Y8z/QAWAArbQClKUApSlAK04rC57EHKy+aw5HnpzB5jn6bEbqUBow2KzXVhldfOXw5Mp5qe/1HWt9acVhc9iDlZdVYbg89OYPMc/YRjC4rNdWGV185eVuTKeanv9R1oDfSlKAUpSgFKUoBSlKAUpSgFKUoBSo3pNxNsNg8ROgBeGGSRQ17FkQsAbEG1x31HdA+l3v/AAwZ16rEJlWeLXsswDKyg65HUhlOu5FzagLHSoLoNx58bgIcRKFV5M9wgIXsyugtck7KOdTtAKVz8Q4gkKF5DYDYbkk7Ko5k91UnF8fxEjFhK8QOyJksByuWQknvO1AX6lfOvuriuWJl/wBr7OvQ4rifymX/AGvs6Av+KgzoyXZcwIzKbMLi11PI+PKo/gPRfC4JMmFhSIHcgdprfGc3ZvWTVP8Autib/jMv+19nXXwlsXiJMq4mYIpHWSWi02ORfJ6uR+qDc7gMBea5k4pEctpEOd2jXtDtSJmzxjvYZWuNxlPdXVVSPQl9csqjtyyJ2CQskvWBm84X7JjH6L/G0AttLVSvvWmjaMKFcZ1bN2QsKiZZHCarYlQQcqWaw0GoraegzARhZQAmW4AIGYJCplG5z3jJuCD5Q6g3uBa4cSr3yMGtvY3/AGVzT8agRyjyorqLspYXChSxJ7hlBPoFQOF6GvHoGiZcxshVgq3OkgCkWkXlYjzm1G9SeN6P9Z76OcgzoVXtPlW8PVXZA2Vtdb2vt3CgJmsVVcV0RlfODMoBJKEB8wBklkIPaG4k6pgN0zWsWGW0g2tew5W8e4UBmoTphwifEYZ0wkww8/wJSDcA6MoZTdbjTNY27r2Im6UBF9GHxHvWMYxcuIQZJCCGDldOsUjkws3IgkiwtUpWnF4tY1LObAe0k7ADmT3VX58bK5zdY8Y5ImSwHiSpue87d3eQLNSqr1svy83tj/sp1svy83tj/soC1UqqmWX8om9sf9lRXGeNzRqyx4iXrApN/JkJpcEjJqTyHrOm4F/pWrByFo0Y7lVJ9JUE1toBSlKAUpSgIHp9/wDq8d/6af8AhtVYxOEfCQ4PimHUt1eGgTGxL/m4Xq1PWAc3i84fm3F7CvoU8CurI6hkYEMrAEFToQQdCCOVEhUKFCgKBYKALBQLBQNrW0tQFS9yE34PhSO6X+PJVox+PSFC8hsBsOZJ2VRzJrTI8OEh7KrFGuioigC5JOVEFhcm+npPeapnEse8755NPiLyUfzJ5t/KgPPEse88meQ2tfIgOig/tJ5n+VcuSl//ALrINvGgMk+ytYv4V7zVv4dw5p3KocqKfKSW83S+RORcj1KDc7gMAwHDzOxAJSNNZZfigC5VeRe2vco1PINdOjmBEWGjVVy3GcjezSEu2p1Jux1O9cmOw6x4V44xlXKUAH/UOW99ySWuSdSTep21AYqMbC4q5tPFbl5A7fSVKWpavU7HMoqRFe9cX8vF9AftKe9cX8vF9AftKlbUtXuZ+0c9mu/6siveuL+Xi+gP2lPeuL+Xi+gP2lStq8TSZVLG9lBJ9AF6Zn7Q7Nc39WRvvXF/LxfQH7SoPpfw3FPAoLLN5RbLHEVN8rdq+Y6D+dTOG6W4V0LCZFCgls5yEAC5JDW+q9SsMoZQwvZgCLgqbEXF1YAg+BAIrtSlB6roRunCrFpPf3lR6PcJ4gls8wRPiSeVNu619P1hVqxOKWNMznbuGpPIKOZJ2FMXi1jUs50+sk7ADmT3VXcRM0jZ30+Kt9FB/ax5n1DTfmc3J3O6dNU1ZN/UYidpGzvv8FeSg/tY8z6hpvgUtWK4JRWbVio3ifFcpyR2z8zuEB2JHNiNl9Z0sCB54rxbIckfn8zuEB2JHNjyX1nSwMJiRZH+axudybG5J5k99e1S21yb38STuSTqT41jE/g3v8VvblNAfUOH/gY/mJ+6K31o4d+Bj+Yn7orfQClKUApSlAK58fj0hQvIbAbDmSdlUcyaxxPiSYeJpZTZEGp33IAAHeSQB6a+ccQ6UpO5d5ALaIgvZQe7TVjzb+VAdvEOJvO+d9AL5FB0QHkO8nm3P0VoZu+uB+LxW0cX9Df0onF4rauL+hv6UB22rDNYab1yni0Pxx7G/pXTwmP31pE3k/hygaAfFS4szH1gbnkCB0YDBtO2Veyo/CP8XnkW+hcj1KDc8g1wwsCxoEjAVV2H1kknUknUk6kkk1owsCxoEQBVXYfWSSdSSdSTqSSTW3PQHjiLdhfGWD68REK7cZwSGVs0iktYC+dxoPBWAqB4pxmNQVJOZXjJGR/gSI51tbYd9TH3zYf47fRS/wBldpTWquRSnTekmjH3rYb5M/SSf3U+9bDfJn6ST+6s/fNh/jt9FL/ZT75sP8dvopf7K6/qd5x/Q/16GPvWw3yZ+kk/uqldOuPYTBHqoYhLPuwMkuVB+dZ75j8Xu1PK/X03906OCMx4Rs07aFirARjvIYC7dw9Z7jUOg3RuOWT3zjyxW+ZUKSMZWOudyFN19fa9G9SpWqyl2dO9+Pcb2E2fhadL4vFpKH7Vp83p/O44/wD8gt+TQfr4j7Wn3+M3Z97wC+l88+l+estq+s8V6TQRws0QDOoGVWikAOoGpKgDTxqAw3SyCedWxSZETKY41XMhl+Ukt2mIPmraw87U5cskaOJ/VmbRBU2lsrWCw8U2tHf0sfPIuKWN2VWHdcj6wb1aOGe6TiFCxQQRG5sqjrGJJ5C7n+lfUZJ4xEZcpZQuayxksR3BAMxPhaqmeMpK3WHNzyhYpSFHMAhNTpqfC2wrVnjKUlbs+p83TwM4O6qdDqSWWTK2IK5wPNS+Rb7hbm5Pex38BpWa5vuon5/0Uv8AZT7pJ+f9FL/ZWYaqOqgFco4mn5/0Uv8AZXFxDjW6Q3z2uWKMuRTcAgOBdjY2G2hJ2sQPfFuKFbpFrJzO4QHY25sRsvrOlg0RCltNeZ13udySdyTzoBYabakkm5vvck6kncmvR19NACfTXjFC8bfNb9016N7b63rVjfMYA65W9PmmgPqPDvwMfzE/dFdFaOHfgo/mJ+6Ko/B+IYziLTPFj0wpjlkjXCrBFIyCNyoM/WHPdrXsthY6eAF/pUZ0bxGIfDqcZGsU4LK4U3VsrECRNSQrCxsdRelASdKUoCF6Y/irf6kP8eOqaZNOdXLpj+KN8+H+PHVLub7aUB6LHxoT41m9eBQHuOLrZEivo12k1/yktmH6RKp6GPdVsDWAAsANAOQA2AHIVW+AreaZvirGg+uRvqZPZU5noDoz0z1z568ykkEA5SRodDbxsdKA24xC8boD5yso9JBA+up/AYvrIkkHw1Vv1gDaqf70l/KG/Uj/AKV18Ew8t2iGKdMvaQdXEboxu1rjcOSCOQK99dZVz+/4I88v8X0/JbL1RfdD90QYRTBhyGxLDU7iIHmfz7bD1nkDG9O+mUuC8jFi2knPnDq4gIwe8hfOPIes8rwvQj3OZMX/AIrFMVVjmQMAzSG9y7Bvgnx870b1as25dnTevF8jfwOEhTp/F4tWiv0x0vLru+/gbvc+9z5sSwxeNBMZOZEa5MpJvne+uW/63o3+tz4hYkLOwREFyxNgqjmTyFROIwcsSF3xrIiC7MYoQFUDUk5dABUbDwfEYpRJNM6orZ4I2ijDGw7MkqWsDftKhBK6E2bRZqVGNNWT+/4M3G7QrYupnlF24LSy6nSuE+6C9ZMWXD/5UQaxP/Wmtsfix/BBu3asEleH8Ehg/BRqp77Xb9Y6/XVF4J0LxgIYP728cxzfqqf2kVZON9IRw+Dy0hnmPmAhVLHvIUaKOZq12bbyQd78DKhVTXaVI2tx96nT0p6Ux4KLM3aka/Vx31Y957lHM1RuiXFp5pJXmBKStcPayiYLcovpQXtyyd514eBcCn4riGmnYiMHtv6Nooxtt7Nzqdfo/GOHpFhAsahUhaNlA5KHAf2oWufG9Wa8KVCn2e+b3vkQ0J1a9Ttd0FuXMjxS9ZNCKzjSPIqvcV/GW/0ov35qsVV7in4y3+lF+/NQGgLtWOeprY5FeJALbXoDHVgkE30rxi/Mew+C2v6JraGuK0Yg9hx+Y37DQH1Dh/4GP5ifuivmuIx/CcVmPF4ocHj4ywlBLxSXUkI8cq2MilbEHX0V9L4d+Bj+Yn7ora8KtbMoNtrgG3ovQFX9zSaVsGxlaV4+ukGFkmv1r4S46p5L2JJ1sSASLUq1UoBSlKAhOmX4o3z4f48dU8irj0y/FG+fD/Hjqmg0AavOWw00r3evKsKA6+j3mynvma/6KRp/8alc1Q3AW7En+tJ/I1J56A3Zq0S8SjU2aRFI5FgD7L1nPWCR3CvVbieO/A8fdeL5WP8AWH9aqvTPpkqjqoCDJoTID5h5ZGGzeI2v7PPTDpeIgYYLdZszj4PgPzv2enbg6A9H8LI/X47EQKinswvLGGdhzdS1wt+R39G9WtWu8lPfzN7Z+z8sPisUvlW6NtX6ffw37egfRuGaT3zj5o8uYlY3kXNI17l5Lm+W/I+d6N/rn3x4UD8YhsBykXYeANbzi4REZc0fVBS3WXXJlG5zDS1RuFwZxLrNMmSJSGggYWJI2nmX43NYz5u7dqwSalThTVkZmOxmIxVTNNpJblbd1OHD8ZgxLrLPNEkSENBAzqCWHmzzLfzuaRnzPOPbsEmvvjw35RD9Iv8AWu/ql7h7BUJ0q6SxYKLMwVpGv1celye89yjmasQhnkoxTuZ85OEXKTVvD1NPHunOHw8RZJElc6IiMDc97EbKO+vmWDjbHzvLiplVQCWLMFJsLrFEp9nhvqd+3gPAJuKYhppiRHftva3ojjG23sG9zv8AV4+FRpD1UahEylQANgRa/iedzWk5Qwayx1m975GYoVMa80tILcuZW+BdN8Ksax5DhwosBbMo/SGvrIqc4liEmwkxjZXUxSC6kEeYe7nXLw7oThYrdjrGHwpO1/7fN+qpHiqgYeUAAARSacvMNZtRwbvG5o0FVStUt5EAGvr36+2smvMI7K+gfsr2NKiLBi9VvjS3xZtsIo/3pqstVzix/wAS3+lF+/NQGhlN6FQfV4VlCdb1m+tAeW0Fxr4VKcC4CcSSWGWEXDtzbkY0P1FuWw181wTgBxLXa6wqe0w0LEboh/a3LYa3y32GFUUKoCqoAAAsABsAKAyiAAACwAsB4DYVmlKAUpSgFKUoCF6Y/ijfPh/jx1S3a2uvdV06ZH/CN8+H+PHVOH7aAwRS1ZzcudYoBwd7NMp5SBvU0SfzDVJZqhcO+XEa7SJb9KMkgetXY/oVJ56A35q7uE8KM5ubiIHU7FyN1U93It6hrcrwYbhcctpcQVSBTbOxy5yPgIb7XGpHoGtyNuP4lwqKJpCgYKNAsctyeQFwB7SBRypx/U7e/EKFWTtCN/P0IDpV7lkaNNiWxawwli1mjvlzG+RbML66AAX2r5vh8CZJCsWoFzmaygIN3fUhQBqddKmZTJxKdjGiQQoMzakRRRj4cjnc2589gOVXCDhGEwEIlnjLFlPUwtdZZTp5acf5a/Fj+CNWzObJRhh1iKlqadurPr6u06mzMN/cSUqltI6WS72ld/8AeHM7eB4JcBg0fGs3VoxeDDkWZ5TYiR0OotYFUPmec3bIWOCl41xLiEkjYXrOyLiOOQxoo5KWuBc951OvIWGjgXR6biU5awjiB7bAHKo+IgJ1NuV/E+P1HC9DMJGgUQqbDckkk95N9TX0ajRwUcu+f2PzypVxG0ajqy0je++1+h8j6M8R4jjxJ73fF3ibLIGlZcr69m7MATpqNxzAqf4d7nuMxE4ONLqgtmdpA7kDZV1PtOg+qrzL0Jwu8UMaPcm4BsxJuQ4B1BOt97616w3R/CtcGBVdfOQk3F9iDfVTyPPwIIHHx80rKyfO3qHs9N3d2uWb0JbB4JIkWONQqKLKo5D/AM51ycX49FhsnXZgHJAIF7WtvbXnyBrX96uF+RX/AN39ajeM9BYpcgiywgE5yASSDawAJqksjl8zZcm6qj8iX19ET2B4pFMLxSK/oOo9I3HrrR0he2Fm7zGyj0uMi/WRXBwzoRhoSGymRxsznn4KLCt/SSXsxx/HcMfmxdu/64QfpVxLLf5SSm5tfOtSOPhtWKWpXJIKrvGB/iG5eSi/fmqyE3qtcZ/GWv8AJRfvzUBoJ9n86k+A9HTiDrdYVPaYEgsRuiH9rcthr5ro9wFsSbtdYlNmbYsRuikewty2Gt8t/hhVFCqAqqAAALAAbACgEMIRQqgKqgAACwAGwAr1SlAKUpQClKUApUHj+lIilkRoz5NWbVwrMFj6zMiNbMvwbqSQwNwAL104fpHCzZc2U5mXUMFzKGOXOVC3yqWtfYGgPPSnCPJhmWNS7ZoiFFrkLKjG2YgbA86qP3IxH5NN7YvtKtr9J4Q2W7GxZbhJDd1dYyqAL2u0wFxcX+rH324a1+sOWwObJJY3CEDMVtm8omm/a8DYCpHg2I/JpfbF9pT7k4n8ml9sX2lfQExKlA97KQDdgV0IvqGsR665fuzGfwZaU/8ATUuPRnHYHrYUBRMXwDEsOzh5VZSGRvJaMNr+U2IJBHcTXTFg3SJpsXE8KJa8ZZC8jkgLGjIxsCxAzGx12GpE/wAZxXES0QwcMCqWIlbEMSVW1wwWJ/SLXN7jbU1w+6IzDDxXsSGLEgWBdI2y9kkm1yTa52GulRVqnZ05T5IkpQzzUeZReP8AG9eslKlto0A7KgWASJNAqC1sx105mo7gjYjECWYxqI4VJknTyZUDW3aJVzbXIfr0Bx0c6JtiZi2Nk6mKNM8jsQCUSwIU7AajXl41bON9IY8OqJHGEEdjhsKRoh3XE4lTqZPhJEdV85u1YLn4TAyxj1ea/G/uy6G/tHFYTZ1LJFJz58F+X/LIrA8U6kNKFV8nlTFciN2y+SxLIBfMACQDzU8wrLs6P9G5+KTGfEM3V37cnNrfAjG2m3cPTpUHBj8iI79pnGIU+aL+WBF9tBc6Dv8AWLn0N45xCOME4SfE4cxp1GT3rGABfUXZGIItuPR3m/surVwsalLfZ2jLwbT8rrT0Pn9pUaWKlTqc1drxSa6PU+hYHApDGscShEUWCj/zU+POt9Vn76sV/wDysX9LhftqjOkvTnGQYSaVeG4iNkQsHkfDsi2+EyrKWI9FTtt6sjSSVkXmtGJwuaxByuvmsOV9wRzU8x+wgEfPOhnun47Fpd+FTMLaSxEKjejryo9jmvpQNeHpz4bF5iVcZZBuvIj4ynmv7NjauitOJwocDcMNVYbqe8fzB0Oxrml4iUR863kRGYKugkCi/YJ5nYg6qTzFiQO2aTKpIUtYeatrnwFyB7TVYmM8khkbDzC4yqvkzlQa2JElsxOptpoBrluev77kLFVW4zgKxYWaMq15RYE261Wjtbex0Broh6VYdnRA5zSWKAqy3DZsh1GgbK1r728RcCL6qX5Cb2R/aU6qX5Cb/b+0qa+7aBXZgRllaIAAszODYBVUXN+7lY3rQOlmH3DsQbWIjkILHKcg7Or2Zezvqe42Ajeql+Qm9kf2lccXRmSfElpUaKLJGDcqGYq0hKrlY2FmF29muot+DxiyoHS9iSNQQQysVZSDqCGBBHhW6gPMMKooVQFVQAABYADYAV6pSgFKUoBSlKAUpSgI3E9HYZGZnVjmuSud8mZkMZcIGyhshIuBzvvrWvD9GYVkZyCwZswRiSikpkY5CbEkFtSNmI2tUtSgOEcDhurZNVZmXVtGZxIxtf44Bt4W2qPi6IRrIWDMI8pVY1Z1tcRjNmD6m0Y1sCbm5NT1KArvEsXgsEcOk6oisViw5YZu2W83W5Xe5bbvI0vKcX41FhkzTNlvoq7sx7lXn+wc7VnjOFhkgcYpEkhClnDqGFlBJNjzA5jWvl8+OfESGRwwYgKq3uyhrZIFYncXFz8JmvVTFYlUIp2u3uRZw2HdaVr2S3stMnuki/ZgbKdi7Mp9Y6sgetq2cT45BjMOwLCF4/KKJSoU5Qb2cEqQVLDe4ve1qx94sEcJeeaRCq3aQSZVSw184EMB3ve/htVGicOTa+TrCuwU75o5gNSj3y9m/Za/MVTr1MTShmqpOD0fdf333emm8tUoUKk8tNtSW7vt77rI534r1VjYiVD5JGH4MC1nlU7yggWjPmFQzXcAJjguGQlpsRmkYXKoQ2Vm3zzSnTLfUgEs3gNas3QnoDHKGlxLZwGZVRSRqD57Ea35geOvdVyw/QvCIwbqg7DYyM0lvQrkrfxtet91I4egqWBas1rLx5L10MJUp4is6uNvdPSPDTmygYbB5YZcXIjPDCrMQFN5WuWKqFGzubMQLKt9uX0zg/Eetw0Mz2TrIo3I2ALoCRrtYm1OMDyWQfDaNLfms6hgP0M1dksQYWYBh3EAj2GqFChGjGy82aFWtKq7vyRXcRMmMnaMyAYaE2kAe3XTWvkJBvkQEXHNjb4NYhdMJMsWcNhZ7hFZg3VTAXyXJPYcAkA7MLc6nfubF8lH+ov9K5uJdH4ZonjKIuYWDKqgqd1Yabg2Pqq4p8Hu96+/AquPHidnvtPjp+sP61kYlDs667dof1qsw8agiQpiokGKTsmJYgTK2yvCLdpX38LkG1qkOAcCEamSWOPr5WzvZVsh2SNDbZFAF+ZuedeODirs9U09xLzzqis7myqCzHuAFyfZXBD0hw7ydWJF6wG2ViAc40Ka/CF7WGutdPFMF10MkV7dYjLfuuCAajvvXRmd3ZryFWKgiykSJKVU2BsXXfex5aVGdmcPwvB9WCnV9XEhjzCQkKgdZCrNm+MA2pv7aRYbBqyMrxgpGpW02nVpcIzDPZgMxszX39FeOH9E0hhaJXbUxkOQtx1OXqtxY2yi999dhoPMvRFWuHlchmLsMqC8pTqy+i7ZNMu3PWgMYo4IEFpB5Z8y5Z3tn1YyoA9l8w3dbDRhzNasdwXBIti6xWIItKQQYurZiqlvPyKoLDtWO+uu3FdDY3L3dwshdnUBNWcym4JW4t1z7dw/Oze16L6sTM5aT8KcsfaGhAAy9mxG41177EAdWD4hhkjsksYQAObyC4EhzZ3LG/aLXu25bxrtw2JWRcy7XYHvDKxVgfEEEVDQ9EUBQtI7CNlZRZB2w8bsxIFzdoxpyubfByyfDMGY1YEglpJHNtgXctYegWHqoDrpSlAKUpQClKUApSlAa8RiVjUu7BVXUsdAB41sBqme6dxPJAkIOsrXb5ia/WxHsNV/o30+fDRGORTKqjyfasV/NJIPZ7u7bbaZUnKOZHWXQ+p0qgjp5jG1TB9n5krfWABW/Be6aubLiYWiPMrc29KMA3svXnZTGVlk6UITg8QBv1bewC5+q9fOMFiljlV3IRI5kaRjsFDqxY+FiDX05OLwtCZhIhhAJZyeyAPOzX28Qa+Y8U6Oyq3XdW4w5/BIwNwoPZacDVWseyGGgtms+i42PoSlKFRftd7ea99eBfwdWMVKm/3adGXfE8KfHoxmzRRlT73iIswYjs4iZfjDdYz5m57dsnzviPAZMCzR5klkKxtZQbBjIQo1sdgWOgsLVY8N7ocqxqmWKRiLK5clv1IwTIfRl/nXvhPRifEymXEh0ViWYuMrs3m6JugygKL2sLbnaetiZVqPY0dVJpvTTRp6vy4EFPDwpVlWq6OKaXPVW0XnxIXox0TxckiYoPh4ZAzNGJUZy4UBS6qjobC9vRbYb3b3pxX8owH/AG0//Ird0n6KDFRwCN2gfDSCSIxnKeyjJ1eb4KkEA76CprC4gSIGFwDyO4INip8Qbg+Iq4lZWKzd3cqmKwvFDLEpxGBuM8g/w01uyuTXy+v4QevXlXX704r+UYD/ALaf/kVLx9rEufiRoB6XZmb6lSu6vTwrXvTiv5RgP+2n/wCRVH45wbpEcZCxnjeATRnyHZjVesXWWK6yOg3IzNoDrX12lAVr3nxX8owH/bT/APIqyilKAUpSgFKUoBSlKAUpSgFKUoBSlKAUpSgFKUoD5B054n12MksbrH5Nf0fOP61/qqDw+HZ2yorO3coJPsFfSh0MwWGyNiC0rSOEBcmxdr27Kct9WJHfVkikghAVOrRddFygCwYktbYDIwueYIq328Yq0TvMluIboOuLSPq8UhCKPJszDOB8Qrqbd19Rt6Jni2Ahljb3wqsigklh5oAuSCNRp3VubiEQQOZECNbK5dcpvtZr2N6xguIJLn6s36t2jY8s62zAd9jp6QarOV3c5ufL5cDJgXjxHVOcM0gZY5Dr2b9WZU2V7XZbi62F7MCB9SwWMWWNZIzdXAKnwP8APlWri/DlngkibZ1IHg26n1NY1VfcwxxMUsLf5bAjwD3uP1lJ9dSP545uKPd6uXRYwDcAAncgb+ms0pUJyQOOV/fJzjEEeS6jqSwUEMet6yxyX2v1mhXRdb1Dz43iEsUyhXS6OVIiIfMYZCI1vax6wKARm30ZtGr1F0nmWeVcyyduVVjLR2XLiVhjJEadYgytcl82awta9b8R03Kq56uPNGbSAyWCkSToRYgG5EQIXzvKaA2AYDaeI4y4Cq7DMMhMJUyDOA/WD/KyrmIJtmyg6+aZTo/LOyN7587sEHJk86JGdbXPmuWXv0sbkXMMOlkqIxdEYNJKI3LZAqLiJIwZcwUKAqqAb3JIvqakeCdIzPKUZAnYVwA4Yi4QkNl0GraXsTa4BGoAnKUpQClKUApSlAKUpQClKUApSlAKUpQClKUApSlAKUpQEHxTAYbFydW8wLKkidUkoDAtYOxCnMSLAWOg1uNa0SdDY2Z80pZ5DnkuserdXJCrZbaDKx05lL7lidWI6JSEllmNy+JYKWfKhmLlXjA1VwGKG3KRyLG1aJOicxLsrRr1gVSudzkRXmYIjFDcXkU9pbdkgAdkqBKScAVo0i64l063tGzkiUMJAVe50D2BJJGly1zmkuHcPEKFVJILM2v5xJt6qrmH6KTJu6OL5pELyKJWKoDnIBI7QLXsb2F9zbv4JwCSF88kpkaxDEs5uMkKjQm2jI7fpnmTQE7eqD7mgzTYpx5py2/Sd2H1D66uPGoJHgkSAqJGUhSxIGuh1HO17eNqjOhPAThcPaQWkdizjQ25KtxpoB9ZqWLSgz1biwUpSojwUpSgFKUoBSlKAUpSgFKUoBSlKAUpSgFKUoBSlKAUpSgFKUoBSlKA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53" name="Picture 5" descr="C:\Documents and Settings\Lab1\Desktop\acp14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" y="1159336"/>
            <a:ext cx="8198729" cy="5470064"/>
          </a:xfrm>
          <a:prstGeom prst="rect">
            <a:avLst/>
          </a:prstGeom>
          <a:noFill/>
        </p:spPr>
      </p:pic>
      <p:sp>
        <p:nvSpPr>
          <p:cNvPr id="8" name="Rectangle 7"/>
          <p:cNvSpPr/>
          <p:nvPr/>
        </p:nvSpPr>
        <p:spPr>
          <a:xfrm>
            <a:off x="533400" y="457200"/>
            <a:ext cx="794095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Generation of single phase AC waveform</a:t>
            </a:r>
            <a:endParaRPr lang="en-US" sz="32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 advClick="0" advTm="3000">
    <p:split dir="in"/>
    <p:sndAc>
      <p:stSnd>
        <p:snd r:embed="rId2" name="camera.wav" builtIn="1"/>
      </p:stSnd>
    </p:sndAc>
  </p:transition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82</TotalTime>
  <Words>377</Words>
  <Application>Microsoft Office PowerPoint</Application>
  <PresentationFormat>On-screen Show (4:3)</PresentationFormat>
  <Paragraphs>53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Paper</vt:lpstr>
      <vt:lpstr>Slide 1</vt:lpstr>
      <vt:lpstr>Group Persons</vt:lpstr>
      <vt:lpstr>Slide 3</vt:lpstr>
      <vt:lpstr>Definition Of AC Quntity</vt:lpstr>
      <vt:lpstr>Comparison of AC &amp; DC</vt:lpstr>
      <vt:lpstr>Advantages of AC over DC</vt:lpstr>
      <vt:lpstr>Definitions</vt:lpstr>
      <vt:lpstr>Slide 8</vt:lpstr>
      <vt:lpstr>Slide 9</vt:lpstr>
      <vt:lpstr>AC Waveform</vt:lpstr>
      <vt:lpstr>Slide 11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lab</dc:creator>
  <cp:lastModifiedBy>LogiX</cp:lastModifiedBy>
  <cp:revision>12</cp:revision>
  <dcterms:created xsi:type="dcterms:W3CDTF">2013-12-05T04:13:16Z</dcterms:created>
  <dcterms:modified xsi:type="dcterms:W3CDTF">2013-12-06T03:07:04Z</dcterms:modified>
</cp:coreProperties>
</file>